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8" r:id="rId1"/>
  </p:sldMasterIdLst>
  <p:notesMasterIdLst>
    <p:notesMasterId r:id="rId23"/>
  </p:notesMasterIdLst>
  <p:sldIdLst>
    <p:sldId id="256" r:id="rId2"/>
    <p:sldId id="261" r:id="rId3"/>
    <p:sldId id="257" r:id="rId4"/>
    <p:sldId id="258" r:id="rId5"/>
    <p:sldId id="270" r:id="rId6"/>
    <p:sldId id="263" r:id="rId7"/>
    <p:sldId id="264" r:id="rId8"/>
    <p:sldId id="260" r:id="rId9"/>
    <p:sldId id="262" r:id="rId10"/>
    <p:sldId id="273" r:id="rId11"/>
    <p:sldId id="274" r:id="rId12"/>
    <p:sldId id="265" r:id="rId13"/>
    <p:sldId id="272" r:id="rId14"/>
    <p:sldId id="271" r:id="rId15"/>
    <p:sldId id="275" r:id="rId16"/>
    <p:sldId id="267" r:id="rId17"/>
    <p:sldId id="268" r:id="rId18"/>
    <p:sldId id="266" r:id="rId19"/>
    <p:sldId id="259" r:id="rId20"/>
    <p:sldId id="276" r:id="rId21"/>
    <p:sldId id="269" r:id="rId2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tti Dovev" initials="ED" lastIdx="3" clrIdx="0">
    <p:extLst>
      <p:ext uri="{19B8F6BF-5375-455C-9EA6-DF929625EA0E}">
        <p15:presenceInfo xmlns:p15="http://schemas.microsoft.com/office/powerpoint/2012/main" userId="Etti Dov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3855"/>
    <a:srgbClr val="A452BE"/>
    <a:srgbClr val="99FF66"/>
    <a:srgbClr val="CCFF66"/>
    <a:srgbClr val="57293E"/>
    <a:srgbClr val="3F6C71"/>
    <a:srgbClr val="085CA8"/>
    <a:srgbClr val="FFCC00"/>
    <a:srgbClr val="57C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04BA36D-BCD5-4DC8-8D70-AE7F2552F8CC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AB26CB-AEF8-4CD3-950A-16ABD0516D7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2306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26CB-AEF8-4CD3-950A-16ABD0516D7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9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26CB-AEF8-4CD3-950A-16ABD0516D7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523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26CB-AEF8-4CD3-950A-16ABD0516D7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99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26CB-AEF8-4CD3-950A-16ABD0516D7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6326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AB26CB-AEF8-4CD3-950A-16ABD0516D70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76675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8873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796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535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33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6550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160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027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985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4682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e-I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55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379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54E4B0-4AD7-479E-829D-00862AF335F3}" type="datetimeFigureOut">
              <a:rPr lang="he-IL" smtClean="0"/>
              <a:t>ט"ז/אייר/תש"פ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FBA33BD-75BA-4D42-82E2-138BF15CEF1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741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forms.btl.gov.il/Form/DStart/EndHala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aasuka.gov.il/h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codecamp.org/news/here-are-380-ivy-league-courses-you-can-take-online-right-now-for-free-9b3ffcbd7b8c/" TargetMode="External"/><Relationship Id="rId2" Type="http://schemas.openxmlformats.org/officeDocument/2006/relationships/hyperlink" Target="https://www.drove.com/campaign/5e6d43cb28dc810001ed94e6?utm_medium=copy+link&amp;skey=.27p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512;&#1513;&#1493;&#1514;%20&#1492;&#1502;&#1497;&#1505;&#1497;&#1501;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www.kolzchut.org.il/he/&#1511;&#1493;&#1512;&#1493;&#1504;&#1492;_-_&#1502;&#1510;&#1489;_&#1495;&#1497;&#1512;&#1493;&#1501;_20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tshemesh.muni.il/100718/" TargetMode="External"/><Relationship Id="rId5" Type="http://schemas.openxmlformats.org/officeDocument/2006/relationships/hyperlink" Target="https://www.paamonim.org/he/" TargetMode="External"/><Relationship Id="rId4" Type="http://schemas.openxmlformats.org/officeDocument/2006/relationships/hyperlink" Target="https://haotzarsheli.mof.gov.il/News/Pages/Blog-Remittance-Id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885514"/>
          </a:xfrm>
        </p:spPr>
        <p:txBody>
          <a:bodyPr>
            <a:normAutofit/>
          </a:bodyPr>
          <a:lstStyle/>
          <a:p>
            <a:r>
              <a:rPr lang="he-IL" sz="4900" b="1" dirty="0" smtClean="0">
                <a:solidFill>
                  <a:srgbClr val="3F6C71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נעים להכיר,</a:t>
            </a:r>
            <a:r>
              <a:rPr lang="he-IL" sz="3600" dirty="0" smtClean="0"/>
              <a:t/>
            </a:r>
            <a:br>
              <a:rPr lang="he-IL" sz="3600" dirty="0" smtClean="0"/>
            </a:br>
            <a:endParaRPr lang="he-IL" sz="36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62100" y="3683479"/>
            <a:ext cx="9070848" cy="1595887"/>
          </a:xfrm>
        </p:spPr>
        <p:txBody>
          <a:bodyPr>
            <a:normAutofit fontScale="40000" lnSpcReduction="20000"/>
          </a:bodyPr>
          <a:lstStyle/>
          <a:p>
            <a:endParaRPr lang="he-IL" dirty="0" smtClean="0"/>
          </a:p>
          <a:p>
            <a:pPr algn="r"/>
            <a: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אורית אדרי.</a:t>
            </a:r>
          </a:p>
          <a:p>
            <a:pPr algn="r"/>
            <a: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/>
            </a:r>
            <a:b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</a:br>
            <a: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מלווה ויועצת בתחום כלכלת משפחה,</a:t>
            </a:r>
          </a:p>
          <a:p>
            <a:pPr algn="r"/>
            <a: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/>
            </a:r>
            <a:b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</a:br>
            <a:r>
              <a:rPr lang="he-IL" sz="5600" b="1" dirty="0" smtClean="0">
                <a:solidFill>
                  <a:srgbClr val="783855"/>
                </a:solidFill>
                <a:latin typeface="Guttman Yad" panose="02010401010101010101" pitchFamily="2" charset="-79"/>
                <a:cs typeface="Guttman Yad" panose="02010401010101010101" pitchFamily="2" charset="-79"/>
              </a:rPr>
              <a:t>במרכז עוצמה, אגף הרווחה בבית שמש.</a:t>
            </a:r>
            <a:endParaRPr lang="he-IL" sz="5600" b="1" dirty="0">
              <a:solidFill>
                <a:srgbClr val="783855"/>
              </a:solidFill>
              <a:latin typeface="Guttman Yad" panose="02010401010101010101" pitchFamily="2" charset="-79"/>
              <a:cs typeface="Guttman Yad" panose="0201040101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76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882239"/>
            <a:ext cx="10058400" cy="3641653"/>
          </a:xfrm>
        </p:spPr>
        <p:txBody>
          <a:bodyPr>
            <a:normAutofit/>
          </a:bodyPr>
          <a:lstStyle/>
          <a:p>
            <a:endParaRPr lang="he-IL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e-IL" sz="3200" b="1" dirty="0" smtClean="0">
                <a:solidFill>
                  <a:schemeClr val="accent3">
                    <a:lumMod val="50000"/>
                  </a:schemeClr>
                </a:solidFill>
              </a:rPr>
              <a:t>מבשלים </a:t>
            </a:r>
            <a:r>
              <a:rPr lang="he-IL" sz="3200" b="1" dirty="0">
                <a:solidFill>
                  <a:schemeClr val="accent3">
                    <a:lumMod val="50000"/>
                  </a:schemeClr>
                </a:solidFill>
              </a:rPr>
              <a:t>ביחד- </a:t>
            </a:r>
            <a:r>
              <a:rPr lang="he-IL" sz="3200" b="1" dirty="0">
                <a:solidFill>
                  <a:srgbClr val="783855"/>
                </a:solidFill>
              </a:rPr>
              <a:t>הזדמנות לאכול בריא, חיסכון בהוצאות של אוכל מוכן וחוויה משותפת.</a:t>
            </a:r>
            <a:endParaRPr lang="he-IL" sz="3200" dirty="0">
              <a:solidFill>
                <a:srgbClr val="783855"/>
              </a:solidFill>
            </a:endParaRPr>
          </a:p>
        </p:txBody>
      </p:sp>
      <p:pic>
        <p:nvPicPr>
          <p:cNvPr id="1026" name="Picture 2" descr="Blog Pediatra: Alimentazione nei primi anni di vita le buon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909294"/>
            <a:ext cx="4396154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2235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86862" y="1863970"/>
            <a:ext cx="10811363" cy="4395646"/>
          </a:xfrm>
        </p:spPr>
        <p:txBody>
          <a:bodyPr>
            <a:normAutofit/>
          </a:bodyPr>
          <a:lstStyle/>
          <a:p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he-IL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e-IL" sz="2800" b="1" dirty="0" smtClean="0">
                <a:solidFill>
                  <a:schemeClr val="accent3">
                    <a:lumMod val="50000"/>
                  </a:schemeClr>
                </a:solidFill>
              </a:rPr>
              <a:t>חשמל</a:t>
            </a: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 –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b="1" dirty="0" smtClean="0">
                <a:solidFill>
                  <a:srgbClr val="783855"/>
                </a:solidFill>
              </a:rPr>
              <a:t>קבעו זמנים בהם דוד החשמל פועל, כך שכולם מתארגנים למקלחת סביב אותו הזמן.</a:t>
            </a:r>
          </a:p>
          <a:p>
            <a:r>
              <a:rPr lang="he-IL" sz="2800" b="1" dirty="0" smtClean="0">
                <a:solidFill>
                  <a:schemeClr val="accent3">
                    <a:lumMod val="50000"/>
                  </a:schemeClr>
                </a:solidFill>
              </a:rPr>
              <a:t>מים –</a:t>
            </a:r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b="1" dirty="0" smtClean="0">
                <a:solidFill>
                  <a:srgbClr val="783855"/>
                </a:solidFill>
              </a:rPr>
              <a:t>אפשר להתקין מסננים בברזים, זה אמנם מאט את זרימת המים, אבל חוסך..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e-IL" sz="2400" b="1" dirty="0" smtClean="0">
                <a:solidFill>
                  <a:srgbClr val="783855"/>
                </a:solidFill>
              </a:rPr>
              <a:t>סבנו את כל הכלים בכיור ורק לאחר מכן, פתחו את הברז ושטפו..</a:t>
            </a:r>
            <a:endParaRPr lang="he-IL" sz="2400" dirty="0">
              <a:solidFill>
                <a:srgbClr val="783855"/>
              </a:solidFill>
            </a:endParaRPr>
          </a:p>
          <a:p>
            <a:pPr algn="ctr"/>
            <a:endParaRPr lang="he-IL" dirty="0">
              <a:solidFill>
                <a:srgbClr val="783855"/>
              </a:solidFill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הרגלי חסכון..</a:t>
            </a:r>
            <a:endParaRPr lang="he-IL" b="1" dirty="0">
              <a:solidFill>
                <a:srgbClr val="3F6C71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0020">
            <a:off x="4141178" y="866695"/>
            <a:ext cx="2236178" cy="1533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513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ומה עם הכנסות?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00332" y="1793631"/>
            <a:ext cx="11145328" cy="464167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he-IL" dirty="0" smtClean="0"/>
          </a:p>
          <a:p>
            <a:endParaRPr lang="he-IL" sz="2400" b="1" dirty="0" smtClean="0">
              <a:solidFill>
                <a:srgbClr val="3F6C71"/>
              </a:solidFill>
            </a:endParaRPr>
          </a:p>
          <a:p>
            <a:r>
              <a:rPr lang="he-IL" sz="2400" b="1" dirty="0" smtClean="0">
                <a:solidFill>
                  <a:srgbClr val="783855"/>
                </a:solidFill>
              </a:rPr>
              <a:t>פיטורין/חל"ת</a:t>
            </a:r>
            <a:r>
              <a:rPr lang="he-IL" sz="2400" b="1" dirty="0" smtClean="0">
                <a:solidFill>
                  <a:srgbClr val="57293E"/>
                </a:solidFill>
              </a:rPr>
              <a:t>: </a:t>
            </a:r>
            <a:r>
              <a:rPr lang="he-IL" sz="2400" b="1" dirty="0" smtClean="0">
                <a:solidFill>
                  <a:srgbClr val="3F6C71"/>
                </a:solidFill>
              </a:rPr>
              <a:t>הירשמו </a:t>
            </a:r>
            <a:r>
              <a:rPr lang="he-IL" sz="2400" b="1" dirty="0">
                <a:solidFill>
                  <a:srgbClr val="3F6C71"/>
                </a:solidFill>
              </a:rPr>
              <a:t>בלשכת התעסוקה ובביטוח לאומי לקבלת קצבת אבטלה</a:t>
            </a:r>
            <a:r>
              <a:rPr lang="he-IL" sz="2400" b="1" dirty="0" smtClean="0">
                <a:solidFill>
                  <a:srgbClr val="3F6C71"/>
                </a:solidFill>
              </a:rPr>
              <a:t>.</a:t>
            </a:r>
          </a:p>
          <a:p>
            <a:endParaRPr lang="he-IL" sz="2400" b="1" dirty="0" smtClean="0">
              <a:solidFill>
                <a:srgbClr val="57293E"/>
              </a:solidFill>
            </a:endParaRPr>
          </a:p>
          <a:p>
            <a:r>
              <a:rPr lang="he-IL" sz="2400" b="1" dirty="0">
                <a:solidFill>
                  <a:srgbClr val="783855"/>
                </a:solidFill>
              </a:rPr>
              <a:t>חוזרים לעבודה אחרי חל"ת</a:t>
            </a:r>
            <a:r>
              <a:rPr lang="he-IL" sz="2400" b="1" dirty="0" smtClean="0">
                <a:solidFill>
                  <a:srgbClr val="783855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3F6C71"/>
                </a:solidFill>
              </a:rPr>
              <a:t>עדכנו</a:t>
            </a:r>
            <a:r>
              <a:rPr lang="he-IL" sz="2400" b="1" dirty="0" smtClean="0">
                <a:solidFill>
                  <a:srgbClr val="57293E"/>
                </a:solidFill>
              </a:rPr>
              <a:t> </a:t>
            </a:r>
            <a:r>
              <a:rPr lang="he-IL" sz="2400" b="1" dirty="0">
                <a:solidFill>
                  <a:srgbClr val="783855"/>
                </a:solidFill>
              </a:rPr>
              <a:t>את </a:t>
            </a:r>
            <a:r>
              <a:rPr lang="he-IL" sz="2400" b="1" dirty="0" err="1">
                <a:solidFill>
                  <a:srgbClr val="783855"/>
                </a:solidFill>
              </a:rPr>
              <a:t>בטל"א</a:t>
            </a:r>
            <a:r>
              <a:rPr lang="he-IL" sz="2400" b="1" dirty="0">
                <a:solidFill>
                  <a:srgbClr val="783855"/>
                </a:solidFill>
              </a:rPr>
              <a:t>: </a:t>
            </a:r>
            <a:r>
              <a:rPr lang="en-US" sz="2400" b="1" dirty="0">
                <a:solidFill>
                  <a:srgbClr val="57293E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57293E"/>
                </a:solidFill>
                <a:hlinkClick r:id="rId2"/>
              </a:rPr>
              <a:t>forms.btl.gov.il/Form/DStart/EndHalat</a:t>
            </a:r>
            <a:endParaRPr lang="he-IL" sz="2400" b="1" dirty="0" smtClean="0">
              <a:solidFill>
                <a:srgbClr val="57293E"/>
              </a:solidFill>
            </a:endParaRPr>
          </a:p>
          <a:p>
            <a:pPr marL="0" indent="0">
              <a:buNone/>
            </a:pPr>
            <a:endParaRPr lang="he-IL" sz="2400" b="1" dirty="0" smtClean="0">
              <a:solidFill>
                <a:srgbClr val="57293E"/>
              </a:solidFill>
            </a:endParaRPr>
          </a:p>
          <a:p>
            <a:pPr marL="0" indent="0" algn="ctr">
              <a:buNone/>
            </a:pPr>
            <a:r>
              <a:rPr lang="he-IL" sz="30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בנו תמונה ברורה ומדויקת לגביי ההכנסות העומדות לרשותכם.</a:t>
            </a:r>
          </a:p>
          <a:p>
            <a:pPr marL="0" indent="0" algn="ctr">
              <a:buNone/>
            </a:pPr>
            <a:endParaRPr lang="he-IL" sz="2400" b="1" dirty="0" smtClean="0">
              <a:ln w="12700">
                <a:solidFill>
                  <a:srgbClr val="57293E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783855"/>
                </a:solidFill>
              </a:rPr>
              <a:t>טיפ: רשמו כל סכום שצפוי להיכנס בשלושת החודשים הקרובים 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783855"/>
                </a:solidFill>
              </a:rPr>
              <a:t>(שכר, קצבאות, דמי אבטלה, ק.ילדים, ק.נכות, פיצויי פיטורין..)</a:t>
            </a:r>
          </a:p>
          <a:p>
            <a:pPr marL="0" indent="0" algn="ctr">
              <a:buNone/>
            </a:pPr>
            <a:endParaRPr lang="he-IL" sz="2400" b="1" dirty="0" smtClean="0">
              <a:solidFill>
                <a:srgbClr val="3F6C71"/>
              </a:solidFill>
            </a:endParaRPr>
          </a:p>
          <a:p>
            <a:pPr algn="ctr"/>
            <a:endParaRPr lang="he-IL" sz="2400" b="1" dirty="0" smtClean="0">
              <a:solidFill>
                <a:srgbClr val="3F6C71"/>
              </a:solidFill>
            </a:endParaRPr>
          </a:p>
          <a:p>
            <a:endParaRPr lang="he-IL" dirty="0" smtClean="0"/>
          </a:p>
          <a:p>
            <a:endParaRPr lang="he-IL" dirty="0" smtClean="0"/>
          </a:p>
          <a:p>
            <a:pPr marL="0" indent="0">
              <a:buNone/>
            </a:pPr>
            <a:endParaRPr lang="he-IL" dirty="0" smtClean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5362">
            <a:off x="1322382" y="466491"/>
            <a:ext cx="3476445" cy="150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0139" y="5468193"/>
            <a:ext cx="490883" cy="51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74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endParaRPr lang="he-IL" b="1" dirty="0" smtClean="0">
              <a:solidFill>
                <a:srgbClr val="57293E"/>
              </a:solidFill>
            </a:endParaRPr>
          </a:p>
          <a:p>
            <a:endParaRPr lang="he-IL" b="1" dirty="0">
              <a:solidFill>
                <a:srgbClr val="57293E"/>
              </a:solidFill>
            </a:endParaRPr>
          </a:p>
          <a:p>
            <a:r>
              <a:rPr lang="he-IL" sz="2800" b="1" dirty="0" smtClean="0">
                <a:solidFill>
                  <a:srgbClr val="3F6C71"/>
                </a:solidFill>
              </a:rPr>
              <a:t>בחנו </a:t>
            </a:r>
            <a:r>
              <a:rPr lang="he-IL" sz="2800" b="1" dirty="0">
                <a:solidFill>
                  <a:srgbClr val="3F6C71"/>
                </a:solidFill>
              </a:rPr>
              <a:t>מקורות הכנסה נוספים/חלופיים, גלו נכונות ויצירתיות</a:t>
            </a:r>
            <a:r>
              <a:rPr lang="he-IL" sz="2800" b="1" dirty="0" smtClean="0">
                <a:solidFill>
                  <a:srgbClr val="3F6C71"/>
                </a:solidFill>
              </a:rPr>
              <a:t>.</a:t>
            </a:r>
          </a:p>
          <a:p>
            <a:endParaRPr lang="he-IL" sz="2400" b="1" dirty="0">
              <a:solidFill>
                <a:srgbClr val="57293E"/>
              </a:solidFill>
            </a:endParaRPr>
          </a:p>
          <a:p>
            <a:pPr marL="0" indent="0" algn="ctr">
              <a:buNone/>
            </a:pPr>
            <a:r>
              <a:rPr lang="he-IL" sz="2400" b="1" dirty="0">
                <a:solidFill>
                  <a:srgbClr val="783855"/>
                </a:solidFill>
              </a:rPr>
              <a:t>טיפ : ישנן שפע של משרות הפתוחות להיענות </a:t>
            </a:r>
            <a:r>
              <a:rPr lang="he-IL" sz="2400" b="1" dirty="0" smtClean="0">
                <a:solidFill>
                  <a:srgbClr val="783855"/>
                </a:solidFill>
              </a:rPr>
              <a:t>הציבור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783855"/>
                </a:solidFill>
              </a:rPr>
              <a:t>בדקו </a:t>
            </a:r>
            <a:r>
              <a:rPr lang="he-IL" sz="2400" b="1" dirty="0">
                <a:solidFill>
                  <a:srgbClr val="783855"/>
                </a:solidFill>
              </a:rPr>
              <a:t>באתר של לשכת התעסוקה: </a:t>
            </a:r>
            <a:r>
              <a:rPr lang="en-US" sz="2400" b="1" dirty="0">
                <a:solidFill>
                  <a:srgbClr val="57293E"/>
                </a:solidFill>
                <a:hlinkClick r:id="rId2"/>
              </a:rPr>
              <a:t>https://</a:t>
            </a:r>
            <a:r>
              <a:rPr lang="en-US" sz="2400" b="1" dirty="0" smtClean="0">
                <a:solidFill>
                  <a:srgbClr val="57293E"/>
                </a:solidFill>
                <a:hlinkClick r:id="rId2"/>
              </a:rPr>
              <a:t>www.taasuka.gov.il/he</a:t>
            </a:r>
            <a:endParaRPr lang="he-IL" sz="2400" b="1" dirty="0" smtClean="0">
              <a:solidFill>
                <a:srgbClr val="57293E"/>
              </a:solidFill>
            </a:endParaRPr>
          </a:p>
          <a:p>
            <a:pPr marL="0" indent="0" algn="ctr">
              <a:buNone/>
            </a:pPr>
            <a:endParaRPr lang="he-IL" sz="2400" b="1" dirty="0" smtClean="0">
              <a:solidFill>
                <a:srgbClr val="57293E"/>
              </a:solidFill>
            </a:endParaRP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3F6C71"/>
                </a:solidFill>
              </a:rPr>
              <a:t>גם </a:t>
            </a:r>
            <a:r>
              <a:rPr lang="he-IL" sz="2400" b="1" dirty="0">
                <a:solidFill>
                  <a:srgbClr val="3F6C71"/>
                </a:solidFill>
              </a:rPr>
              <a:t>אם הן לא תואמות לרקע התעסוקתי שלכם, הן עשויות לתת מענה לטווח הקצר.</a:t>
            </a:r>
          </a:p>
          <a:p>
            <a:pPr marL="0" indent="0" algn="ctr">
              <a:buNone/>
            </a:pPr>
            <a:endParaRPr lang="he-IL" sz="2400" b="1" dirty="0">
              <a:solidFill>
                <a:srgbClr val="3F6C71"/>
              </a:solidFill>
            </a:endParaRPr>
          </a:p>
          <a:p>
            <a:endParaRPr lang="he-IL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952" y="3743144"/>
            <a:ext cx="509955" cy="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5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איך ננצל את השהות בבית?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820175"/>
            <a:ext cx="10058400" cy="4623758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endParaRPr lang="he-IL" b="1" dirty="0" smtClean="0">
              <a:solidFill>
                <a:srgbClr val="3F6C71"/>
              </a:solidFill>
            </a:endParaRPr>
          </a:p>
          <a:p>
            <a:r>
              <a:rPr lang="he-IL" sz="2800" b="1" dirty="0" smtClean="0">
                <a:solidFill>
                  <a:srgbClr val="3F6C71"/>
                </a:solidFill>
              </a:rPr>
              <a:t>סדר יום קבוע </a:t>
            </a:r>
            <a:r>
              <a:rPr lang="he-IL" sz="2800" dirty="0" smtClean="0">
                <a:solidFill>
                  <a:srgbClr val="57293E"/>
                </a:solidFill>
              </a:rPr>
              <a:t>– </a:t>
            </a:r>
            <a:r>
              <a:rPr lang="he-IL" sz="2800" dirty="0" smtClean="0">
                <a:solidFill>
                  <a:srgbClr val="783855"/>
                </a:solidFill>
              </a:rPr>
              <a:t>ייתן, בהירות ויציבות.</a:t>
            </a:r>
          </a:p>
          <a:p>
            <a:pPr lvl="0"/>
            <a:r>
              <a:rPr lang="he-IL" sz="2800" b="1" dirty="0">
                <a:solidFill>
                  <a:srgbClr val="3F6C71"/>
                </a:solidFill>
              </a:rPr>
              <a:t>יש זמן – נצלו אותו </a:t>
            </a:r>
            <a:r>
              <a:rPr lang="he-IL" sz="2800" dirty="0">
                <a:solidFill>
                  <a:srgbClr val="57293E"/>
                </a:solidFill>
              </a:rPr>
              <a:t>– </a:t>
            </a:r>
            <a:r>
              <a:rPr lang="he-IL" sz="2800" dirty="0" smtClean="0">
                <a:solidFill>
                  <a:srgbClr val="783855"/>
                </a:solidFill>
              </a:rPr>
              <a:t>סדרו את </a:t>
            </a:r>
            <a:r>
              <a:rPr lang="he-IL" sz="2800" dirty="0">
                <a:solidFill>
                  <a:srgbClr val="783855"/>
                </a:solidFill>
              </a:rPr>
              <a:t>הניירת בבית – דו"חות פיזיים –פנסיה, ביטוחים</a:t>
            </a:r>
            <a:r>
              <a:rPr lang="he-IL" sz="2800" dirty="0" smtClean="0">
                <a:solidFill>
                  <a:srgbClr val="783855"/>
                </a:solidFill>
              </a:rPr>
              <a:t>, וחשבונות </a:t>
            </a:r>
          </a:p>
          <a:p>
            <a:pPr lvl="0"/>
            <a:r>
              <a:rPr lang="he-IL" sz="2800" b="1" dirty="0" smtClean="0">
                <a:solidFill>
                  <a:srgbClr val="3F6C71"/>
                </a:solidFill>
              </a:rPr>
              <a:t>בדקו </a:t>
            </a:r>
            <a:r>
              <a:rPr lang="he-IL" sz="2800" b="1" dirty="0">
                <a:solidFill>
                  <a:srgbClr val="3F6C71"/>
                </a:solidFill>
              </a:rPr>
              <a:t>ספקים </a:t>
            </a:r>
            <a:r>
              <a:rPr lang="he-IL" sz="2800" dirty="0">
                <a:solidFill>
                  <a:srgbClr val="783855"/>
                </a:solidFill>
              </a:rPr>
              <a:t>– </a:t>
            </a:r>
            <a:r>
              <a:rPr lang="he-IL" sz="2800" b="1" dirty="0">
                <a:solidFill>
                  <a:srgbClr val="783855"/>
                </a:solidFill>
              </a:rPr>
              <a:t>השוו מחירים </a:t>
            </a:r>
            <a:r>
              <a:rPr lang="he-IL" sz="2800" dirty="0">
                <a:solidFill>
                  <a:srgbClr val="783855"/>
                </a:solidFill>
              </a:rPr>
              <a:t>– תבדקו אם אתם משלמים על </a:t>
            </a:r>
            <a:r>
              <a:rPr lang="he-IL" sz="2800" dirty="0" smtClean="0">
                <a:solidFill>
                  <a:srgbClr val="783855"/>
                </a:solidFill>
              </a:rPr>
              <a:t>מנויים </a:t>
            </a:r>
            <a:r>
              <a:rPr lang="he-IL" sz="2800" dirty="0">
                <a:solidFill>
                  <a:srgbClr val="783855"/>
                </a:solidFill>
              </a:rPr>
              <a:t>מיותרים שכרגע אין לכם בהם צורך – עיתונים, חדר כושר </a:t>
            </a:r>
            <a:r>
              <a:rPr lang="he-IL" sz="2800" dirty="0" err="1" smtClean="0">
                <a:solidFill>
                  <a:srgbClr val="783855"/>
                </a:solidFill>
              </a:rPr>
              <a:t>וכו</a:t>
            </a:r>
            <a:r>
              <a:rPr lang="he-IL" sz="2800" dirty="0" smtClean="0">
                <a:solidFill>
                  <a:srgbClr val="783855"/>
                </a:solidFill>
              </a:rPr>
              <a:t>'.. </a:t>
            </a:r>
            <a:endParaRPr lang="en-US" sz="2800" dirty="0">
              <a:solidFill>
                <a:srgbClr val="783855"/>
              </a:solidFill>
            </a:endParaRPr>
          </a:p>
          <a:p>
            <a:r>
              <a:rPr lang="he-IL" sz="2800" b="1" dirty="0">
                <a:solidFill>
                  <a:srgbClr val="3F6C71"/>
                </a:solidFill>
              </a:rPr>
              <a:t>בדקו את ההוצאות הקשיחות </a:t>
            </a:r>
            <a:r>
              <a:rPr lang="he-IL" sz="2800" dirty="0">
                <a:solidFill>
                  <a:srgbClr val="57293E"/>
                </a:solidFill>
              </a:rPr>
              <a:t>– </a:t>
            </a:r>
            <a:r>
              <a:rPr lang="he-IL" sz="2800" dirty="0">
                <a:solidFill>
                  <a:srgbClr val="783855"/>
                </a:solidFill>
              </a:rPr>
              <a:t>ביטוחים, עמלות בבנקים וחברות האשראי ובטלו </a:t>
            </a:r>
            <a:r>
              <a:rPr lang="he-IL" sz="2800" dirty="0" smtClean="0">
                <a:solidFill>
                  <a:srgbClr val="783855"/>
                </a:solidFill>
              </a:rPr>
              <a:t>מה שאינכם צריכים.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80898">
            <a:off x="1308538" y="697608"/>
            <a:ext cx="2172161" cy="1578832"/>
          </a:xfrm>
          <a:prstGeom prst="rect">
            <a:avLst/>
          </a:prstGeom>
          <a:ln>
            <a:solidFill>
              <a:srgbClr val="3F6C7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13381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652954"/>
            <a:ext cx="10058400" cy="4382086"/>
          </a:xfrm>
        </p:spPr>
        <p:txBody>
          <a:bodyPr>
            <a:normAutofit lnSpcReduction="10000"/>
          </a:bodyPr>
          <a:lstStyle/>
          <a:p>
            <a:endParaRPr lang="he-IL" sz="2800" b="1" dirty="0" smtClean="0">
              <a:solidFill>
                <a:srgbClr val="57293E"/>
              </a:solidFill>
            </a:endParaRPr>
          </a:p>
          <a:p>
            <a:r>
              <a:rPr lang="he-IL" sz="2800" b="1" dirty="0" smtClean="0">
                <a:solidFill>
                  <a:srgbClr val="57293E"/>
                </a:solidFill>
              </a:rPr>
              <a:t>עכשיו </a:t>
            </a:r>
            <a:r>
              <a:rPr lang="he-IL" sz="2800" b="1" dirty="0">
                <a:solidFill>
                  <a:srgbClr val="57293E"/>
                </a:solidFill>
              </a:rPr>
              <a:t>זה ה</a:t>
            </a:r>
            <a:r>
              <a:rPr lang="he-IL" sz="2800" b="1" dirty="0">
                <a:solidFill>
                  <a:srgbClr val="5729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זמן </a:t>
            </a:r>
            <a:r>
              <a:rPr lang="he-IL" sz="2800" dirty="0">
                <a:solidFill>
                  <a:srgbClr val="5729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he-IL" sz="2800" b="1" dirty="0">
                <a:solidFill>
                  <a:srgbClr val="5729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ליצור, ללמוד, להאזין, לקרוא, להתעמל, לחזור לתחביב אהוב ועוד...</a:t>
            </a:r>
          </a:p>
          <a:p>
            <a:r>
              <a:rPr lang="he-IL" sz="2800" b="1" dirty="0">
                <a:solidFill>
                  <a:srgbClr val="3F6C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ריכוז פעילויות לילדים: </a:t>
            </a:r>
            <a:r>
              <a:rPr lang="en-US" sz="2800" b="1" dirty="0">
                <a:solidFill>
                  <a:srgbClr val="3F6C7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https://www.drove.com/campaign/5e6d43cb28dc810001ed94e6?utm_medium=copy+link&amp;skey=.27pv</a:t>
            </a:r>
            <a:endParaRPr lang="he-IL" sz="2800" b="1" dirty="0">
              <a:solidFill>
                <a:srgbClr val="3F6C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he-IL" sz="2800" b="1" dirty="0">
                <a:solidFill>
                  <a:srgbClr val="3F6C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קורסים למבוגרים: </a:t>
            </a:r>
            <a:r>
              <a:rPr lang="en-US" sz="2800" b="1" dirty="0">
                <a:solidFill>
                  <a:srgbClr val="3F6C7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https://www.freecodecamp.org/news/here-are-380-ivy-league-courses-you-can-take-online-right-now-for-free-9b3ffcbd7b8c/</a:t>
            </a:r>
            <a:endParaRPr lang="he-IL" sz="2800" b="1" dirty="0">
              <a:solidFill>
                <a:srgbClr val="3F6C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he-IL" sz="3200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4316" y="721703"/>
            <a:ext cx="5418992" cy="1010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17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דחיית/השהיית תשלומים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10883" y="2103119"/>
            <a:ext cx="10524225" cy="4401198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he-IL" dirty="0" smtClean="0"/>
          </a:p>
          <a:p>
            <a:r>
              <a:rPr lang="he-IL" sz="2400" b="1" u="sng" dirty="0" smtClean="0">
                <a:solidFill>
                  <a:srgbClr val="783855"/>
                </a:solidFill>
              </a:rPr>
              <a:t>שוכרים דירה? </a:t>
            </a:r>
          </a:p>
          <a:p>
            <a:pPr marL="0" indent="0" algn="ctr">
              <a:buNone/>
            </a:pPr>
            <a:r>
              <a:rPr lang="he-IL" sz="2000" b="1" dirty="0" smtClean="0">
                <a:solidFill>
                  <a:srgbClr val="3F6C71"/>
                </a:solidFill>
              </a:rPr>
              <a:t>שווה לבדוק עם בעל הדירה, אפשרות להנחה/דחיה בתשלומים.</a:t>
            </a:r>
          </a:p>
          <a:p>
            <a:r>
              <a:rPr lang="he-IL" sz="2400" b="1" u="sng" dirty="0" smtClean="0">
                <a:solidFill>
                  <a:srgbClr val="783855"/>
                </a:solidFill>
              </a:rPr>
              <a:t>דיור ציבורי? </a:t>
            </a:r>
          </a:p>
          <a:p>
            <a:pPr marL="0" indent="0" algn="ctr">
              <a:buNone/>
            </a:pPr>
            <a:r>
              <a:rPr lang="he-IL" sz="2000" b="1" dirty="0" smtClean="0">
                <a:solidFill>
                  <a:srgbClr val="3F6C71"/>
                </a:solidFill>
              </a:rPr>
              <a:t>בדקו במוקד הארצי של החברה המשכנת, אפשרות להקלה בתשלום.</a:t>
            </a:r>
          </a:p>
          <a:p>
            <a:pPr marL="0" indent="0" algn="ctr">
              <a:buNone/>
            </a:pPr>
            <a:endParaRPr lang="he-IL" sz="2000" b="1" dirty="0" smtClean="0">
              <a:solidFill>
                <a:srgbClr val="3F6C71"/>
              </a:solidFill>
            </a:endParaRPr>
          </a:p>
          <a:p>
            <a:r>
              <a:rPr lang="he-IL" sz="2400" b="1" u="sng" dirty="0" smtClean="0">
                <a:solidFill>
                  <a:srgbClr val="783855"/>
                </a:solidFill>
              </a:rPr>
              <a:t>משלמים משכנתא? </a:t>
            </a:r>
          </a:p>
          <a:p>
            <a:pPr marL="0" indent="0" algn="ctr">
              <a:buNone/>
            </a:pPr>
            <a:r>
              <a:rPr lang="he-IL" sz="2000" b="1" dirty="0" smtClean="0">
                <a:solidFill>
                  <a:srgbClr val="3F6C71"/>
                </a:solidFill>
              </a:rPr>
              <a:t>פנו לבנק ובקשו להקפיא את התשלומים למספר חודשים. אל תשכחו לבדוק, מה תהיה העלות של הקפאה/דחיה.</a:t>
            </a:r>
          </a:p>
          <a:p>
            <a:pPr algn="ctr"/>
            <a:endParaRPr lang="he-IL" sz="2000" b="1" dirty="0">
              <a:solidFill>
                <a:srgbClr val="3F6C71"/>
              </a:solidFill>
            </a:endParaRPr>
          </a:p>
          <a:p>
            <a:pPr marL="0" indent="0" algn="ctr">
              <a:buNone/>
            </a:pPr>
            <a:endParaRPr lang="he-IL" sz="2000" b="1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marL="0" indent="0" algn="ctr">
              <a:buNone/>
            </a:pPr>
            <a:r>
              <a:rPr lang="he-IL" sz="32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אם </a:t>
            </a:r>
            <a:r>
              <a:rPr lang="he-IL" sz="3200" b="1" dirty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יש לכם אפשרות, </a:t>
            </a:r>
            <a:r>
              <a:rPr lang="he-IL" sz="42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שלמו בזמן! </a:t>
            </a:r>
            <a:r>
              <a:rPr lang="he-IL" sz="3200" b="1" dirty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אל תדחו ואל תשהו, בסופו של דבר תצטרכו לעמוד מול ההוצאות..</a:t>
            </a:r>
          </a:p>
          <a:p>
            <a:pPr marL="0" indent="0">
              <a:buNone/>
            </a:pPr>
            <a:endParaRPr lang="he-IL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91677"/>
            <a:ext cx="299949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9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חשוב לעקוב!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923691"/>
            <a:ext cx="10058400" cy="4528867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he-IL" dirty="0" smtClean="0"/>
          </a:p>
          <a:p>
            <a:endParaRPr lang="he-IL" dirty="0" smtClean="0"/>
          </a:p>
          <a:p>
            <a:r>
              <a:rPr lang="he-IL" sz="2400" b="1" dirty="0" smtClean="0">
                <a:solidFill>
                  <a:srgbClr val="783855"/>
                </a:solidFill>
              </a:rPr>
              <a:t>קבעו זמן קבוע (אחת לחודש) לביצוע מעקב ובקרה</a:t>
            </a:r>
          </a:p>
          <a:p>
            <a:r>
              <a:rPr lang="he-IL" sz="2400" b="1" dirty="0" smtClean="0">
                <a:solidFill>
                  <a:srgbClr val="783855"/>
                </a:solidFill>
              </a:rPr>
              <a:t>ערכו בכל חודש את טבלת הוצאות מול הכנסות</a:t>
            </a:r>
          </a:p>
          <a:p>
            <a:r>
              <a:rPr lang="he-IL" sz="2400" b="1" dirty="0" smtClean="0">
                <a:solidFill>
                  <a:srgbClr val="783855"/>
                </a:solidFill>
              </a:rPr>
              <a:t>שתפו את כל בני הבית, בהתאם לגילאים.</a:t>
            </a:r>
          </a:p>
          <a:p>
            <a:pPr marL="0" indent="0">
              <a:buNone/>
            </a:pPr>
            <a:endParaRPr lang="he-IL" sz="2400" b="1" dirty="0" smtClean="0">
              <a:solidFill>
                <a:srgbClr val="57293E"/>
              </a:solidFill>
            </a:endParaRPr>
          </a:p>
          <a:p>
            <a:pPr marL="0" indent="0">
              <a:buNone/>
            </a:pPr>
            <a:r>
              <a:rPr lang="he-IL" dirty="0" smtClean="0">
                <a:solidFill>
                  <a:srgbClr val="57293E"/>
                </a:solidFill>
              </a:rPr>
              <a:t> </a:t>
            </a:r>
            <a:endParaRPr lang="he-IL" dirty="0">
              <a:solidFill>
                <a:srgbClr val="57293E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238" y="4051791"/>
            <a:ext cx="3641245" cy="19953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965737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chemeClr val="accent3">
                    <a:lumMod val="50000"/>
                  </a:schemeClr>
                </a:solidFill>
              </a:rPr>
              <a:t>מצו את זכויותיכם..</a:t>
            </a:r>
            <a:endParaRPr lang="he-IL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915064"/>
            <a:ext cx="10058400" cy="4606506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he-IL" dirty="0" smtClean="0">
              <a:solidFill>
                <a:srgbClr val="57293E"/>
              </a:solidFill>
            </a:endParaRPr>
          </a:p>
          <a:p>
            <a:endParaRPr lang="he-IL" dirty="0">
              <a:solidFill>
                <a:srgbClr val="57293E"/>
              </a:solidFill>
            </a:endParaRPr>
          </a:p>
          <a:p>
            <a:r>
              <a:rPr lang="he-IL" sz="2000" b="1" dirty="0">
                <a:solidFill>
                  <a:srgbClr val="783855"/>
                </a:solidFill>
              </a:rPr>
              <a:t>אתר כל זכות </a:t>
            </a:r>
            <a:r>
              <a:rPr lang="he-IL" sz="2000" dirty="0">
                <a:solidFill>
                  <a:srgbClr val="57293E"/>
                </a:solidFill>
              </a:rPr>
              <a:t>: </a:t>
            </a:r>
            <a:r>
              <a:rPr lang="en-US" sz="2000" dirty="0">
                <a:solidFill>
                  <a:srgbClr val="FFC000"/>
                </a:solidFill>
                <a:hlinkClick r:id="rId2"/>
              </a:rPr>
              <a:t>https://www.kolzchut.org.il/he/</a:t>
            </a:r>
            <a:r>
              <a:rPr lang="he-IL" sz="2000" dirty="0">
                <a:solidFill>
                  <a:srgbClr val="FFC000"/>
                </a:solidFill>
                <a:hlinkClick r:id="rId2"/>
              </a:rPr>
              <a:t>קורונה_-_מצב_חירום_2020</a:t>
            </a:r>
            <a:endParaRPr lang="he-IL" sz="2000" dirty="0">
              <a:solidFill>
                <a:srgbClr val="FFC000"/>
              </a:solidFill>
            </a:endParaRPr>
          </a:p>
          <a:p>
            <a:r>
              <a:rPr lang="he-IL" sz="2000" b="1" dirty="0">
                <a:solidFill>
                  <a:srgbClr val="783855"/>
                </a:solidFill>
              </a:rPr>
              <a:t>החזר מס שלילי</a:t>
            </a:r>
            <a:r>
              <a:rPr lang="he-IL" sz="2000" dirty="0">
                <a:solidFill>
                  <a:srgbClr val="783855"/>
                </a:solidFill>
              </a:rPr>
              <a:t>: </a:t>
            </a:r>
            <a:r>
              <a:rPr lang="he-IL" sz="2000" dirty="0">
                <a:solidFill>
                  <a:srgbClr val="57293E"/>
                </a:solidFill>
                <a:hlinkClick r:id="rId3" action="ppaction://hlinkfile"/>
              </a:rPr>
              <a:t>רשות המיסים</a:t>
            </a:r>
            <a:endParaRPr lang="he-IL" sz="2000" dirty="0">
              <a:solidFill>
                <a:srgbClr val="57293E"/>
              </a:solidFill>
            </a:endParaRPr>
          </a:p>
          <a:p>
            <a:r>
              <a:rPr lang="he-IL" sz="2000" b="1" dirty="0">
                <a:solidFill>
                  <a:srgbClr val="783855"/>
                </a:solidFill>
              </a:rPr>
              <a:t>עמלות בבנקים</a:t>
            </a:r>
            <a:r>
              <a:rPr lang="he-IL" sz="2000" dirty="0">
                <a:solidFill>
                  <a:srgbClr val="783855"/>
                </a:solidFill>
              </a:rPr>
              <a:t>:</a:t>
            </a:r>
            <a:r>
              <a:rPr lang="he-IL" sz="2000" dirty="0">
                <a:solidFill>
                  <a:srgbClr val="57293E"/>
                </a:solidFill>
              </a:rPr>
              <a:t> </a:t>
            </a:r>
            <a:r>
              <a:rPr lang="en-US" sz="2000" dirty="0">
                <a:solidFill>
                  <a:srgbClr val="57293E"/>
                </a:solidFill>
                <a:hlinkClick r:id="rId4"/>
              </a:rPr>
              <a:t>https://haotzarsheli.mof.gov.il/News/Pages/Blog-Remittance-Id.aspx</a:t>
            </a:r>
            <a:endParaRPr lang="en-US" sz="2000" dirty="0">
              <a:solidFill>
                <a:srgbClr val="57293E"/>
              </a:solidFill>
            </a:endParaRPr>
          </a:p>
          <a:p>
            <a:r>
              <a:rPr lang="he-IL" sz="2000" b="1" dirty="0">
                <a:solidFill>
                  <a:srgbClr val="783855"/>
                </a:solidFill>
              </a:rPr>
              <a:t>אתר </a:t>
            </a:r>
            <a:r>
              <a:rPr lang="he-IL" sz="2000" b="1" dirty="0" smtClean="0">
                <a:solidFill>
                  <a:srgbClr val="783855"/>
                </a:solidFill>
              </a:rPr>
              <a:t>פעמונים: </a:t>
            </a:r>
            <a:r>
              <a:rPr lang="en-US" sz="2000" dirty="0">
                <a:hlinkClick r:id="rId5"/>
              </a:rPr>
              <a:t>https://www.paamonim.org/he</a:t>
            </a:r>
            <a:r>
              <a:rPr lang="en-US" sz="2000" dirty="0" smtClean="0">
                <a:hlinkClick r:id="rId5"/>
              </a:rPr>
              <a:t>//</a:t>
            </a:r>
            <a:endParaRPr lang="he-IL" sz="2000" dirty="0"/>
          </a:p>
          <a:p>
            <a:endParaRPr lang="he-IL" sz="2000" dirty="0"/>
          </a:p>
          <a:p>
            <a:r>
              <a:rPr lang="he-IL" sz="2000" b="1" dirty="0">
                <a:solidFill>
                  <a:srgbClr val="783855"/>
                </a:solidFill>
              </a:rPr>
              <a:t>אתר עריית בית </a:t>
            </a:r>
            <a:r>
              <a:rPr lang="he-IL" sz="2000" b="1" dirty="0" smtClean="0">
                <a:solidFill>
                  <a:srgbClr val="783855"/>
                </a:solidFill>
              </a:rPr>
              <a:t>–שמש: </a:t>
            </a:r>
            <a:r>
              <a:rPr lang="en-US" sz="2000" b="1" dirty="0">
                <a:solidFill>
                  <a:srgbClr val="57293E"/>
                </a:solidFill>
                <a:hlinkClick r:id="rId6"/>
              </a:rPr>
              <a:t>https://www.betshemesh.muni.il/100718/</a:t>
            </a:r>
            <a:endParaRPr lang="he-IL" sz="2000" b="1" dirty="0">
              <a:solidFill>
                <a:srgbClr val="57293E"/>
              </a:solidFill>
            </a:endParaRPr>
          </a:p>
          <a:p>
            <a:endParaRPr lang="he-IL" sz="2000" b="1" dirty="0">
              <a:solidFill>
                <a:srgbClr val="57293E"/>
              </a:solidFill>
            </a:endParaRPr>
          </a:p>
          <a:p>
            <a:endParaRPr lang="he-IL" sz="2000" dirty="0">
              <a:solidFill>
                <a:srgbClr val="57293E"/>
              </a:solidFill>
            </a:endParaRPr>
          </a:p>
          <a:p>
            <a:endParaRPr lang="he-IL" sz="2000" dirty="0" smtClean="0">
              <a:solidFill>
                <a:srgbClr val="57293E"/>
              </a:solidFill>
            </a:endParaRPr>
          </a:p>
          <a:p>
            <a:endParaRPr lang="he-IL" sz="2000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022" y="167992"/>
            <a:ext cx="399932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90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309" y="3804249"/>
            <a:ext cx="6133381" cy="2605178"/>
          </a:xfrm>
          <a:prstGeom prst="roundRect">
            <a:avLst>
              <a:gd name="adj" fmla="val 16667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תפילה..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103119"/>
            <a:ext cx="10058400" cy="4452955"/>
          </a:xfrm>
        </p:spPr>
        <p:txBody>
          <a:bodyPr/>
          <a:lstStyle/>
          <a:p>
            <a:endParaRPr lang="he-IL" dirty="0" smtClean="0"/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783855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אלוקי, תן לי את הכסף לקנות מה שאני צריכה, ליהנות ממה שאני רוצה </a:t>
            </a:r>
            <a:r>
              <a:rPr lang="he-IL" sz="2800" b="1" dirty="0">
                <a:solidFill>
                  <a:srgbClr val="783855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</a:t>
            </a:r>
            <a:r>
              <a:rPr lang="he-IL" sz="2800" b="1" dirty="0" smtClean="0">
                <a:solidFill>
                  <a:srgbClr val="783855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את התבונה להבחין בניהם...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1365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96" y="270587"/>
            <a:ext cx="11706808" cy="638960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rgbClr val="3F6C71"/>
                </a:solidFill>
              </a:rPr>
              <a:t>   </a:t>
            </a:r>
            <a:r>
              <a:rPr lang="he-IL" sz="4400" b="1" dirty="0" smtClean="0">
                <a:solidFill>
                  <a:srgbClr val="783855"/>
                </a:solidFill>
              </a:rPr>
              <a:t>מלימון ללימונדה</a:t>
            </a:r>
            <a:endParaRPr lang="he-IL" sz="4400" b="1" dirty="0">
              <a:solidFill>
                <a:srgbClr val="783855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943100"/>
            <a:ext cx="10058400" cy="4091940"/>
          </a:xfrm>
          <a:gradFill>
            <a:gsLst>
              <a:gs pos="0">
                <a:schemeClr val="bg2">
                  <a:tint val="90000"/>
                  <a:shade val="92000"/>
                  <a:satMod val="160000"/>
                  <a:alpha val="56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783855"/>
                </a:solidFill>
              </a:rPr>
              <a:t>משבר הקורונה מלמד אותנו, </a:t>
            </a:r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783855"/>
                </a:solidFill>
              </a:rPr>
              <a:t>להוריד הילוך, להיות מחושבים ויעילים יותר.</a:t>
            </a:r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783855"/>
                </a:solidFill>
              </a:rPr>
              <a:t>יש לנו הזדמנות לחשב מסלול מחדש</a:t>
            </a:r>
          </a:p>
          <a:p>
            <a:pPr marL="0" indent="0" algn="ctr">
              <a:buNone/>
            </a:pPr>
            <a:r>
              <a:rPr lang="he-IL" sz="2800" b="1" dirty="0" smtClean="0">
                <a:solidFill>
                  <a:srgbClr val="783855"/>
                </a:solidFill>
              </a:rPr>
              <a:t>להיות יצירתיים ולחשוב מחוץ לקופסא.</a:t>
            </a:r>
          </a:p>
          <a:p>
            <a:pPr marL="0" indent="0" algn="ctr">
              <a:buNone/>
            </a:pPr>
            <a:endParaRPr lang="he-IL" sz="2400" b="1" dirty="0" smtClean="0">
              <a:solidFill>
                <a:srgbClr val="783855"/>
              </a:solidFill>
            </a:endParaRPr>
          </a:p>
          <a:p>
            <a:pPr marL="0" indent="0" algn="ctr">
              <a:buNone/>
            </a:pPr>
            <a:r>
              <a:rPr lang="he-IL" sz="28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83855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בואו נלמד איך להפוך את הלימון ללימונדה.</a:t>
            </a:r>
            <a:endParaRPr lang="he-IL" sz="2800" b="1" dirty="0">
              <a:ln w="12700">
                <a:solidFill>
                  <a:srgbClr val="783855"/>
                </a:solidFill>
                <a:prstDash val="solid"/>
              </a:ln>
              <a:solidFill>
                <a:srgbClr val="783855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42531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779" y="448408"/>
            <a:ext cx="3438442" cy="2310584"/>
          </a:xfrm>
          <a:prstGeom prst="rect">
            <a:avLst/>
          </a:prstGeom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365130"/>
            <a:ext cx="10058400" cy="3669909"/>
          </a:xfrm>
        </p:spPr>
        <p:txBody>
          <a:bodyPr/>
          <a:lstStyle/>
          <a:p>
            <a:pPr marL="0" indent="0" algn="ctr">
              <a:buNone/>
            </a:pPr>
            <a:endParaRPr lang="he-IL" sz="3200" b="1" dirty="0" smtClean="0">
              <a:solidFill>
                <a:srgbClr val="57293E"/>
              </a:solidFill>
            </a:endParaRPr>
          </a:p>
          <a:p>
            <a:pPr marL="0" indent="0" algn="ctr">
              <a:buNone/>
            </a:pPr>
            <a:r>
              <a:rPr lang="he-IL" sz="3600" b="1" dirty="0" smtClean="0">
                <a:solidFill>
                  <a:srgbClr val="783855"/>
                </a:solidFill>
              </a:rPr>
              <a:t>לכל </a:t>
            </a:r>
            <a:r>
              <a:rPr lang="he-IL" sz="3600" b="1" dirty="0">
                <a:solidFill>
                  <a:srgbClr val="783855"/>
                </a:solidFill>
              </a:rPr>
              <a:t>שאלה בנושא כלכלת משפחה או מיצו זכויות,</a:t>
            </a:r>
          </a:p>
          <a:p>
            <a:pPr marL="0" indent="0" algn="ctr">
              <a:buNone/>
            </a:pPr>
            <a:r>
              <a:rPr lang="he-IL" sz="3600" b="1" dirty="0">
                <a:solidFill>
                  <a:srgbClr val="783855"/>
                </a:solidFill>
              </a:rPr>
              <a:t>ניתן לפנות למרכז עוצמה, אגף הרווחה-בית שמש.</a:t>
            </a:r>
          </a:p>
          <a:p>
            <a:pPr marL="0" indent="0">
              <a:buNone/>
            </a:pPr>
            <a:endParaRPr lang="he-IL" sz="2000" b="1" dirty="0">
              <a:solidFill>
                <a:srgbClr val="783855"/>
              </a:solidFill>
            </a:endParaRPr>
          </a:p>
          <a:p>
            <a:pPr marL="0" indent="0">
              <a:buNone/>
            </a:pPr>
            <a:r>
              <a:rPr lang="he-IL" sz="2400" b="1" dirty="0">
                <a:solidFill>
                  <a:srgbClr val="3F6C71"/>
                </a:solidFill>
              </a:rPr>
              <a:t>אתי דובב - מנהלת מרכז עוצמה ועו"ס מיצוי זכויות וקהילה : </a:t>
            </a:r>
            <a:r>
              <a:rPr lang="he-IL" sz="2400" b="1" dirty="0">
                <a:solidFill>
                  <a:srgbClr val="783855"/>
                </a:solidFill>
              </a:rPr>
              <a:t>077-7205323</a:t>
            </a:r>
          </a:p>
          <a:p>
            <a:pPr marL="0" indent="0">
              <a:buNone/>
            </a:pPr>
            <a:r>
              <a:rPr lang="he-IL" sz="2400" b="1" dirty="0">
                <a:solidFill>
                  <a:srgbClr val="3F6C71"/>
                </a:solidFill>
              </a:rPr>
              <a:t>אורית אדרי – מלווה ויועצת לכלכלת משפחה : </a:t>
            </a:r>
            <a:r>
              <a:rPr lang="he-IL" sz="2400" b="1" dirty="0">
                <a:solidFill>
                  <a:srgbClr val="783855"/>
                </a:solidFill>
              </a:rPr>
              <a:t>077-7205321</a:t>
            </a:r>
            <a:endParaRPr lang="he-IL" sz="2400" dirty="0">
              <a:solidFill>
                <a:srgbClr val="783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4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250166"/>
            <a:ext cx="11714671" cy="6357668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לסיום..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78301" y="2014194"/>
            <a:ext cx="10058400" cy="4116525"/>
          </a:xfrm>
          <a:gradFill>
            <a:gsLst>
              <a:gs pos="0">
                <a:schemeClr val="accent1">
                  <a:alpha val="19000"/>
                  <a:lumMod val="12000"/>
                  <a:lumOff val="8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he-IL" dirty="0" smtClean="0"/>
          </a:p>
          <a:p>
            <a:pPr marL="0" indent="0" algn="ctr">
              <a:buNone/>
            </a:pPr>
            <a:endParaRPr lang="he-IL" dirty="0"/>
          </a:p>
          <a:p>
            <a:pPr marL="0" indent="0" algn="ctr">
              <a:buNone/>
            </a:pPr>
            <a:r>
              <a:rPr lang="he-IL" sz="3200" b="1" dirty="0" smtClean="0">
                <a:solidFill>
                  <a:srgbClr val="57293E"/>
                </a:solidFill>
              </a:rPr>
              <a:t>מודעות ואיזון כלכלי משפחתי, ביצוע כל הפעולות הנדרשות,</a:t>
            </a:r>
          </a:p>
          <a:p>
            <a:pPr marL="0" indent="0" algn="ctr">
              <a:buNone/>
            </a:pPr>
            <a:r>
              <a:rPr lang="he-IL" sz="3200" b="1" dirty="0" smtClean="0">
                <a:solidFill>
                  <a:srgbClr val="57293E"/>
                </a:solidFill>
              </a:rPr>
              <a:t>יבטיחו יציבות וביטחון לכל המשפחה.</a:t>
            </a:r>
          </a:p>
          <a:p>
            <a:pPr marL="0" indent="0" algn="ctr">
              <a:buNone/>
            </a:pPr>
            <a:endParaRPr lang="he-IL" sz="3200" b="1" dirty="0">
              <a:solidFill>
                <a:srgbClr val="57293E"/>
              </a:solidFill>
            </a:endParaRPr>
          </a:p>
          <a:p>
            <a:pPr marL="0" indent="0" algn="ctr">
              <a:buNone/>
            </a:pPr>
            <a:r>
              <a:rPr lang="he-IL" sz="35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A452BE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שנצליח, כולנו, לעבור את התקופה בבריאות.</a:t>
            </a:r>
          </a:p>
          <a:p>
            <a:pPr marL="0" indent="0" algn="l">
              <a:buNone/>
            </a:pPr>
            <a:endParaRPr lang="he-IL" sz="3500" b="1" dirty="0" smtClean="0">
              <a:ln w="12700">
                <a:solidFill>
                  <a:srgbClr val="783855"/>
                </a:solidFill>
                <a:prstDash val="solid"/>
              </a:ln>
              <a:solidFill>
                <a:srgbClr val="A452BE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 algn="l">
              <a:buNone/>
            </a:pPr>
            <a:r>
              <a:rPr lang="he-IL" sz="2800" b="1" dirty="0" smtClean="0">
                <a:solidFill>
                  <a:srgbClr val="783855"/>
                </a:solidFill>
              </a:rPr>
              <a:t>באהבה משפחת עוצמה</a:t>
            </a:r>
            <a:endParaRPr lang="he-IL" sz="2800" b="1" dirty="0">
              <a:solidFill>
                <a:srgbClr val="7838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0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מה במצגת?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he-IL" dirty="0" smtClean="0"/>
          </a:p>
          <a:p>
            <a:r>
              <a:rPr lang="he-IL" sz="2800" b="1" dirty="0" smtClean="0">
                <a:solidFill>
                  <a:srgbClr val="57293E"/>
                </a:solidFill>
              </a:rPr>
              <a:t>מיפוי הכנסות והוצאות</a:t>
            </a:r>
          </a:p>
          <a:p>
            <a:r>
              <a:rPr lang="he-IL" sz="2800" b="1" dirty="0" err="1" smtClean="0">
                <a:solidFill>
                  <a:srgbClr val="57293E"/>
                </a:solidFill>
              </a:rPr>
              <a:t>תעדוף</a:t>
            </a:r>
            <a:r>
              <a:rPr lang="he-IL" sz="2800" b="1" dirty="0" smtClean="0">
                <a:solidFill>
                  <a:srgbClr val="57293E"/>
                </a:solidFill>
              </a:rPr>
              <a:t> הוצאות</a:t>
            </a:r>
          </a:p>
          <a:p>
            <a:r>
              <a:rPr lang="he-IL" sz="2800" b="1" dirty="0" smtClean="0">
                <a:solidFill>
                  <a:srgbClr val="57293E"/>
                </a:solidFill>
              </a:rPr>
              <a:t>רכישת מזון </a:t>
            </a:r>
          </a:p>
          <a:p>
            <a:r>
              <a:rPr lang="he-IL" sz="2800" b="1" dirty="0" smtClean="0">
                <a:solidFill>
                  <a:srgbClr val="57293E"/>
                </a:solidFill>
              </a:rPr>
              <a:t>ילדים בבית</a:t>
            </a:r>
          </a:p>
          <a:p>
            <a:r>
              <a:rPr lang="he-IL" sz="2800" b="1" dirty="0" smtClean="0">
                <a:solidFill>
                  <a:srgbClr val="57293E"/>
                </a:solidFill>
              </a:rPr>
              <a:t>אשראי בנקאי</a:t>
            </a:r>
          </a:p>
          <a:p>
            <a:r>
              <a:rPr lang="he-IL" sz="2800" b="1" dirty="0" smtClean="0">
                <a:solidFill>
                  <a:srgbClr val="57293E"/>
                </a:solidFill>
              </a:rPr>
              <a:t>החזר הלוואות</a:t>
            </a:r>
          </a:p>
          <a:p>
            <a:r>
              <a:rPr lang="he-IL" sz="2800" b="1" dirty="0" smtClean="0">
                <a:solidFill>
                  <a:srgbClr val="57293E"/>
                </a:solidFill>
              </a:rPr>
              <a:t>פנאי</a:t>
            </a:r>
            <a:endParaRPr lang="he-IL" sz="2800" b="1" dirty="0">
              <a:solidFill>
                <a:srgbClr val="57293E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3473">
            <a:off x="2355012" y="2993367"/>
            <a:ext cx="3692106" cy="2346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11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3F6C71"/>
                </a:solidFill>
              </a:rPr>
              <a:t>מיפוי הכנסות והוצאות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854679"/>
            <a:ext cx="10058400" cy="4589253"/>
          </a:xfr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he-IL" dirty="0" smtClean="0"/>
          </a:p>
          <a:p>
            <a:pPr marL="0" indent="0" algn="ctr">
              <a:buNone/>
            </a:pPr>
            <a:r>
              <a:rPr lang="he-IL" sz="2800" b="1" dirty="0" smtClean="0">
                <a:ln w="12700">
                  <a:solidFill>
                    <a:srgbClr val="57293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חשוב שנבין מה מצב החשבון שלנו, וכיצד הוא עשוי להשתנות בתקופה הזאת.</a:t>
            </a:r>
          </a:p>
          <a:p>
            <a:pPr marL="0" indent="0" algn="ctr">
              <a:buNone/>
            </a:pPr>
            <a:endParaRPr lang="he-IL" sz="2000" b="1" dirty="0" smtClean="0">
              <a:solidFill>
                <a:srgbClr val="7030A0"/>
              </a:solidFill>
            </a:endParaRPr>
          </a:p>
          <a:p>
            <a:r>
              <a:rPr lang="he-IL" sz="2400" b="1" dirty="0" smtClean="0">
                <a:solidFill>
                  <a:srgbClr val="783855"/>
                </a:solidFill>
              </a:rPr>
              <a:t>נכתוב בצורה מסודרת את ההוצאות וההכנסות שלנו, נעזר בדפי שיקוף.</a:t>
            </a:r>
          </a:p>
          <a:p>
            <a:r>
              <a:rPr lang="he-IL" sz="2400" b="1" dirty="0" smtClean="0">
                <a:solidFill>
                  <a:srgbClr val="783855"/>
                </a:solidFill>
              </a:rPr>
              <a:t>נבנה תקציב חודשי </a:t>
            </a:r>
            <a:r>
              <a:rPr lang="he-IL" sz="28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מותאם למצב הנוכחי</a:t>
            </a:r>
            <a:r>
              <a:rPr lang="he-IL" sz="2400" b="1" dirty="0" smtClean="0">
                <a:solidFill>
                  <a:srgbClr val="783855"/>
                </a:solidFill>
              </a:rPr>
              <a:t>, נעזר בדפי חשבון העו"ש מהבנק ובפירוט כרטיסי האשראי.</a:t>
            </a:r>
          </a:p>
          <a:p>
            <a:r>
              <a:rPr lang="he-IL" sz="2400" b="1" dirty="0" smtClean="0">
                <a:solidFill>
                  <a:srgbClr val="783855"/>
                </a:solidFill>
              </a:rPr>
              <a:t>נבדוק אם ישנן הוצאות שאינן הכרחיות, על מה אפשר לוותר?</a:t>
            </a:r>
          </a:p>
          <a:p>
            <a:r>
              <a:rPr lang="he-IL" sz="2400" b="1" dirty="0" smtClean="0">
                <a:solidFill>
                  <a:srgbClr val="783855"/>
                </a:solidFill>
              </a:rPr>
              <a:t>נערוך השוואת מחירים.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/>
          <a:srcRect t="20109" b="10326"/>
          <a:stretch/>
        </p:blipFill>
        <p:spPr>
          <a:xfrm>
            <a:off x="9218818" y="558688"/>
            <a:ext cx="2246352" cy="1539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5889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87" y="1837967"/>
            <a:ext cx="4434092" cy="4726735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b="1" dirty="0" smtClean="0">
                <a:solidFill>
                  <a:srgbClr val="3F6C71"/>
                </a:solidFill>
              </a:rPr>
              <a:t>ככה נראה טופס שיקוף:</a:t>
            </a:r>
            <a:endParaRPr lang="he-IL" sz="4000" b="1" dirty="0">
              <a:solidFill>
                <a:srgbClr val="3F6C71"/>
              </a:solidFill>
            </a:endParaRPr>
          </a:p>
        </p:txBody>
      </p:sp>
      <p:sp>
        <p:nvSpPr>
          <p:cNvPr id="9" name="מציין מיקום תוכן 8"/>
          <p:cNvSpPr>
            <a:spLocks noGrp="1"/>
          </p:cNvSpPr>
          <p:nvPr>
            <p:ph idx="1"/>
          </p:nvPr>
        </p:nvSpPr>
        <p:spPr>
          <a:xfrm>
            <a:off x="1066799" y="1837967"/>
            <a:ext cx="10423585" cy="4726735"/>
          </a:xfrm>
        </p:spPr>
        <p:txBody>
          <a:bodyPr/>
          <a:lstStyle/>
          <a:p>
            <a:pPr marL="0" indent="0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he-IL" dirty="0" smtClean="0"/>
              <a:t>                                                                          </a:t>
            </a:r>
          </a:p>
          <a:p>
            <a:pPr marL="0" indent="0" algn="ctr">
              <a:buNone/>
            </a:pPr>
            <a:r>
              <a:rPr lang="he-IL" dirty="0"/>
              <a:t> </a:t>
            </a:r>
            <a:r>
              <a:rPr lang="he-IL" dirty="0" smtClean="0"/>
              <a:t>                                                                                                                           </a:t>
            </a:r>
            <a:r>
              <a:rPr lang="he-IL" b="1" dirty="0" smtClean="0">
                <a:solidFill>
                  <a:srgbClr val="57293E"/>
                </a:solidFill>
              </a:rPr>
              <a:t>הכנסות </a:t>
            </a:r>
            <a:r>
              <a:rPr lang="he-IL" b="1" dirty="0">
                <a:solidFill>
                  <a:srgbClr val="57293E"/>
                </a:solidFill>
              </a:rPr>
              <a:t>חודשיות</a:t>
            </a:r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r>
              <a:rPr lang="he-IL" b="1" dirty="0" smtClean="0">
                <a:solidFill>
                  <a:srgbClr val="57293E"/>
                </a:solidFill>
              </a:rPr>
              <a:t>                       </a:t>
            </a:r>
          </a:p>
          <a:p>
            <a:pPr marL="0" indent="0">
              <a:buNone/>
            </a:pPr>
            <a:r>
              <a:rPr lang="he-IL" b="1" dirty="0" smtClean="0">
                <a:solidFill>
                  <a:srgbClr val="57293E"/>
                </a:solidFill>
              </a:rPr>
              <a:t>     הוצאות חודשיות</a:t>
            </a:r>
          </a:p>
        </p:txBody>
      </p:sp>
      <p:sp>
        <p:nvSpPr>
          <p:cNvPr id="11" name="חץ שמאלה 10"/>
          <p:cNvSpPr/>
          <p:nvPr/>
        </p:nvSpPr>
        <p:spPr>
          <a:xfrm>
            <a:off x="8699058" y="4072197"/>
            <a:ext cx="1435966" cy="4345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חץ ימינה 11"/>
          <p:cNvSpPr/>
          <p:nvPr/>
        </p:nvSpPr>
        <p:spPr>
          <a:xfrm>
            <a:off x="2470638" y="2997491"/>
            <a:ext cx="1386442" cy="424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297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אז איך מתחילים???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he-IL" dirty="0" smtClean="0"/>
          </a:p>
          <a:p>
            <a:r>
              <a:rPr lang="he-IL" sz="3600" b="1" dirty="0" smtClean="0">
                <a:solidFill>
                  <a:srgbClr val="783855"/>
                </a:solidFill>
              </a:rPr>
              <a:t>בודקים: האם הרצונות שלנו מתאימים לתקציב שברשותנו?</a:t>
            </a:r>
          </a:p>
          <a:p>
            <a:r>
              <a:rPr lang="he-IL" sz="3600" b="1" dirty="0" smtClean="0">
                <a:solidFill>
                  <a:srgbClr val="783855"/>
                </a:solidFill>
              </a:rPr>
              <a:t>האם מה שאני רוצה, אני באמת צריך?</a:t>
            </a:r>
          </a:p>
          <a:p>
            <a:r>
              <a:rPr lang="he-IL" sz="3600" b="1" dirty="0" smtClean="0">
                <a:solidFill>
                  <a:srgbClr val="783855"/>
                </a:solidFill>
              </a:rPr>
              <a:t>"מהדקים חגורות" – עושים סדר עדיפויות..</a:t>
            </a:r>
            <a:endParaRPr lang="he-IL" sz="3600" b="1" dirty="0">
              <a:solidFill>
                <a:srgbClr val="783855"/>
              </a:solidFill>
            </a:endParaRPr>
          </a:p>
          <a:p>
            <a:r>
              <a:rPr lang="he-IL" sz="3600" b="1" dirty="0" smtClean="0">
                <a:solidFill>
                  <a:srgbClr val="783855"/>
                </a:solidFill>
              </a:rPr>
              <a:t>נמנעים מרכישות חדשות, קונים רק מה שצריך!</a:t>
            </a:r>
            <a:endParaRPr lang="he-IL" sz="3600" b="1" dirty="0">
              <a:solidFill>
                <a:srgbClr val="783855"/>
              </a:solidFill>
            </a:endParaRPr>
          </a:p>
          <a:p>
            <a:endParaRPr lang="he-IL" sz="36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2150" b="6818"/>
          <a:stretch/>
        </p:blipFill>
        <p:spPr>
          <a:xfrm rot="324001">
            <a:off x="4382219" y="759124"/>
            <a:ext cx="1343114" cy="113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39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 טיפ ממני באהבה: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263173"/>
          </a:xfrm>
        </p:spPr>
        <p:txBody>
          <a:bodyPr/>
          <a:lstStyle/>
          <a:p>
            <a:endParaRPr lang="he-IL" b="1" dirty="0" smtClean="0">
              <a:solidFill>
                <a:srgbClr val="57293E"/>
              </a:solidFill>
            </a:endParaRPr>
          </a:p>
          <a:p>
            <a:r>
              <a:rPr lang="he-IL" sz="2400" b="1" dirty="0" smtClean="0">
                <a:solidFill>
                  <a:srgbClr val="783855"/>
                </a:solidFill>
              </a:rPr>
              <a:t>הכינו רשימה של כל הדברים שאתם חושבים שחסרים לכם..</a:t>
            </a:r>
          </a:p>
          <a:p>
            <a:pPr marL="0" indent="0">
              <a:buNone/>
            </a:pPr>
            <a:endParaRPr lang="he-IL" sz="2400" dirty="0" smtClean="0">
              <a:solidFill>
                <a:srgbClr val="783855"/>
              </a:solidFill>
            </a:endParaRPr>
          </a:p>
          <a:p>
            <a:r>
              <a:rPr lang="he-IL" sz="2400" b="1" dirty="0" smtClean="0">
                <a:solidFill>
                  <a:srgbClr val="783855"/>
                </a:solidFill>
              </a:rPr>
              <a:t>עכשיו הכניסו אותם לטבלה, חשבו היטב היכן לרשום כל פריט.</a:t>
            </a:r>
            <a:endParaRPr lang="he-IL" sz="2400" b="1" dirty="0">
              <a:solidFill>
                <a:srgbClr val="783855"/>
              </a:solidFill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38370"/>
              </p:ext>
            </p:extLst>
          </p:nvPr>
        </p:nvGraphicFramePr>
        <p:xfrm>
          <a:off x="3219090" y="4234706"/>
          <a:ext cx="5753820" cy="21040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76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69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6015"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FF0000"/>
                          </a:solidFill>
                        </a:rPr>
                        <a:t>מאוד רוצים</a:t>
                      </a:r>
                      <a:endParaRPr lang="he-IL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 smtClean="0">
                          <a:solidFill>
                            <a:srgbClr val="CCFF66"/>
                          </a:solidFill>
                        </a:rPr>
                        <a:t>ממש צריכים</a:t>
                      </a:r>
                      <a:endParaRPr lang="he-IL" dirty="0">
                        <a:solidFill>
                          <a:srgbClr val="CCFF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6015"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חולצה</a:t>
                      </a:r>
                      <a:r>
                        <a:rPr lang="he-IL" baseline="0" dirty="0" smtClean="0"/>
                        <a:t> עם פסים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 smtClean="0"/>
                        <a:t>חומרי יצירה</a:t>
                      </a:r>
                      <a:r>
                        <a:rPr lang="he-IL" baseline="0" dirty="0" smtClean="0"/>
                        <a:t> לילדים</a:t>
                      </a:r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015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601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/>
          <a:srcRect l="10285" t="23233" r="12834" b="11963"/>
          <a:stretch/>
        </p:blipFill>
        <p:spPr>
          <a:xfrm rot="990678">
            <a:off x="11125200" y="1073914"/>
            <a:ext cx="572219" cy="508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1706">
            <a:off x="2129157" y="2254934"/>
            <a:ext cx="632422" cy="11840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104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3F6C71"/>
                </a:solidFill>
              </a:rPr>
              <a:t>רכישת מזון</a:t>
            </a:r>
            <a:endParaRPr lang="he-IL" b="1" dirty="0">
              <a:solidFill>
                <a:srgbClr val="3F6C71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66800" y="1837593"/>
            <a:ext cx="10058400" cy="449419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הכינו רשימת קניות.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783855"/>
                </a:solidFill>
              </a:rPr>
              <a:t>טיפ ממני: תלו בתחילת השבוע דף על המקרר, כל מוצר שנגמר, הוסיפו לרשימה.</a:t>
            </a:r>
          </a:p>
          <a:p>
            <a:r>
              <a:rPr lang="he-IL" sz="2400" dirty="0" smtClean="0">
                <a:solidFill>
                  <a:srgbClr val="57293E"/>
                </a:solidFill>
              </a:rPr>
              <a:t> </a:t>
            </a:r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אין צורך לאגור, יש מספיק לכולם.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783855"/>
                </a:solidFill>
              </a:rPr>
              <a:t>בדקו תאריכי תפוגה של מוצרי מזון..</a:t>
            </a:r>
          </a:p>
          <a:p>
            <a:r>
              <a:rPr lang="he-IL" sz="2400" dirty="0" smtClean="0">
                <a:solidFill>
                  <a:srgbClr val="57293E"/>
                </a:solidFill>
              </a:rPr>
              <a:t> </a:t>
            </a:r>
            <a:r>
              <a:rPr lang="he-IL" sz="2400" b="1" dirty="0" smtClean="0">
                <a:solidFill>
                  <a:srgbClr val="3F6C71"/>
                </a:solidFill>
              </a:rPr>
              <a:t>מה לקנות וכמה?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783855"/>
                </a:solidFill>
              </a:rPr>
              <a:t>קנו רק מה שאתם באמת צריכים.</a:t>
            </a:r>
          </a:p>
          <a:p>
            <a:pPr marL="0" indent="0" algn="ctr">
              <a:buNone/>
            </a:pPr>
            <a:endParaRPr lang="he-IL" sz="2400" b="1" dirty="0" smtClean="0">
              <a:solidFill>
                <a:srgbClr val="57293E"/>
              </a:solidFill>
            </a:endParaRPr>
          </a:p>
          <a:p>
            <a:pPr marL="0" indent="0" algn="ctr">
              <a:buNone/>
            </a:pPr>
            <a:r>
              <a:rPr lang="he-IL" sz="24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הימנעו מקניית מזון כפיצוי רגשי, קנו מה שצריך והכינו מטעמים ממוצרים שישרתו אתכם לכמה מטרות, התמקדו במוצרי יסוד.</a:t>
            </a:r>
          </a:p>
          <a:p>
            <a:pPr marL="0" indent="0" algn="ctr">
              <a:buNone/>
            </a:pPr>
            <a:endParaRPr lang="he-IL" sz="2400" b="1" dirty="0" smtClean="0">
              <a:solidFill>
                <a:srgbClr val="57293E"/>
              </a:solidFill>
            </a:endParaRPr>
          </a:p>
          <a:p>
            <a:endParaRPr lang="he-IL" sz="2400" dirty="0">
              <a:solidFill>
                <a:srgbClr val="57293E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3"/>
          <a:srcRect b="8466"/>
          <a:stretch/>
        </p:blipFill>
        <p:spPr>
          <a:xfrm rot="21332055">
            <a:off x="1951318" y="607892"/>
            <a:ext cx="1802922" cy="1308581"/>
          </a:xfrm>
          <a:prstGeom prst="rect">
            <a:avLst/>
          </a:prstGeom>
          <a:solidFill>
            <a:srgbClr val="3F6C71"/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339" y="2306349"/>
            <a:ext cx="386861" cy="3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3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400" b="1" dirty="0" smtClean="0">
                <a:solidFill>
                  <a:schemeClr val="accent3">
                    <a:lumMod val="50000"/>
                  </a:schemeClr>
                </a:solidFill>
              </a:rPr>
              <a:t>ילדים זה שמחה, ילדים זאת ברכה</a:t>
            </a:r>
            <a:endParaRPr lang="he-IL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75" y="642594"/>
            <a:ext cx="1690778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993475" y="2122097"/>
            <a:ext cx="10744200" cy="4304581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3F6C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he-IL" dirty="0" smtClean="0"/>
          </a:p>
          <a:p>
            <a:pPr marL="0" indent="0" algn="ctr">
              <a:buNone/>
            </a:pPr>
            <a:r>
              <a:rPr lang="he-IL" sz="24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חינוך פיננסי נעשה תוך כדי התנהלות שוטפת, תוך כדי הליכה..</a:t>
            </a:r>
          </a:p>
          <a:p>
            <a:pPr marL="0" indent="0" algn="ctr">
              <a:buNone/>
            </a:pPr>
            <a:r>
              <a:rPr lang="he-IL" sz="2400" b="1" dirty="0" smtClean="0">
                <a:ln w="12700">
                  <a:solidFill>
                    <a:srgbClr val="78385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סיטואציות החיים השונות הן הדוגמא הקלאסית ללימוד התחום הכלכלי.</a:t>
            </a:r>
          </a:p>
          <a:p>
            <a:pPr marL="0" indent="0" algn="ctr">
              <a:buNone/>
            </a:pPr>
            <a:endParaRPr lang="he-IL" sz="2400" b="1" dirty="0" smtClean="0">
              <a:solidFill>
                <a:srgbClr val="57293E"/>
              </a:solidFill>
            </a:endParaRPr>
          </a:p>
          <a:p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אסיפת סלון משפחתית - </a:t>
            </a:r>
            <a:r>
              <a:rPr lang="he-IL" sz="2400" b="1" dirty="0" smtClean="0">
                <a:solidFill>
                  <a:srgbClr val="783855"/>
                </a:solidFill>
              </a:rPr>
              <a:t>מסבירים לילדים את המצב, גם מבחינה כלכלית.</a:t>
            </a:r>
          </a:p>
          <a:p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רשימת קניות – </a:t>
            </a:r>
            <a:r>
              <a:rPr lang="he-IL" sz="2400" b="1" dirty="0" smtClean="0">
                <a:solidFill>
                  <a:srgbClr val="783855"/>
                </a:solidFill>
              </a:rPr>
              <a:t>בודקים ביחד, מה חסר במזווה/ארון/מקרר ומוסיפים לרשימת הקניות.</a:t>
            </a:r>
          </a:p>
          <a:p>
            <a:r>
              <a:rPr lang="he-IL" sz="2400" b="1" dirty="0" smtClean="0">
                <a:solidFill>
                  <a:schemeClr val="accent3">
                    <a:lumMod val="50000"/>
                  </a:schemeClr>
                </a:solidFill>
              </a:rPr>
              <a:t>חלוקת מטלות בבית – </a:t>
            </a:r>
            <a:r>
              <a:rPr lang="he-IL" sz="2400" b="1" dirty="0" smtClean="0">
                <a:solidFill>
                  <a:srgbClr val="783855"/>
                </a:solidFill>
              </a:rPr>
              <a:t>כולם ירגישו מועילים ושייכים.</a:t>
            </a:r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548470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בון">
  <a:themeElements>
    <a:clrScheme name="סבון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סבון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סבו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TM03457510[[fn=סבון]]</Template>
  <TotalTime>1141</TotalTime>
  <Words>867</Words>
  <Application>Microsoft Office PowerPoint</Application>
  <PresentationFormat>מסך רחב</PresentationFormat>
  <Paragraphs>167</Paragraphs>
  <Slides>21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9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31" baseType="lpstr">
      <vt:lpstr>Arial</vt:lpstr>
      <vt:lpstr>Calibri</vt:lpstr>
      <vt:lpstr>Century Gothic</vt:lpstr>
      <vt:lpstr>Garamond</vt:lpstr>
      <vt:lpstr>Gisha</vt:lpstr>
      <vt:lpstr>Guttman Yad</vt:lpstr>
      <vt:lpstr>Guttman Yad-Brush</vt:lpstr>
      <vt:lpstr>Segoe UI</vt:lpstr>
      <vt:lpstr>Wingdings</vt:lpstr>
      <vt:lpstr>סבון</vt:lpstr>
      <vt:lpstr>נעים להכיר, </vt:lpstr>
      <vt:lpstr>   מלימון ללימונדה</vt:lpstr>
      <vt:lpstr>מה במצגת?</vt:lpstr>
      <vt:lpstr>מיפוי הכנסות והוצאות</vt:lpstr>
      <vt:lpstr>ככה נראה טופס שיקוף:</vt:lpstr>
      <vt:lpstr>אז איך מתחילים???</vt:lpstr>
      <vt:lpstr> טיפ ממני באהבה:</vt:lpstr>
      <vt:lpstr>רכישת מזון</vt:lpstr>
      <vt:lpstr>ילדים זה שמחה, ילדים זאת ברכה</vt:lpstr>
      <vt:lpstr>מצגת של PowerPoint</vt:lpstr>
      <vt:lpstr>הרגלי חסכון..</vt:lpstr>
      <vt:lpstr>ומה עם הכנסות?</vt:lpstr>
      <vt:lpstr>מצגת של PowerPoint</vt:lpstr>
      <vt:lpstr>איך ננצל את השהות בבית?</vt:lpstr>
      <vt:lpstr>מצגת של PowerPoint</vt:lpstr>
      <vt:lpstr>דחיית/השהיית תשלומים</vt:lpstr>
      <vt:lpstr>חשוב לעקוב!</vt:lpstr>
      <vt:lpstr>מצו את זכויותיכם..</vt:lpstr>
      <vt:lpstr>תפילה..</vt:lpstr>
      <vt:lpstr>מצגת של PowerPoint</vt:lpstr>
      <vt:lpstr>לסיום..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שלום לכולם, שמי אורית אדרי, אני מלווה ואחראית תחום כלכלת משפחה,  במרכז עוצמה, אגף הרווחה בבית שמש.</dc:title>
  <dc:creator>Etti Dovev</dc:creator>
  <cp:lastModifiedBy>Etti Dovev</cp:lastModifiedBy>
  <cp:revision>118</cp:revision>
  <dcterms:created xsi:type="dcterms:W3CDTF">2020-04-22T05:47:59Z</dcterms:created>
  <dcterms:modified xsi:type="dcterms:W3CDTF">2020-05-10T11:13:56Z</dcterms:modified>
</cp:coreProperties>
</file>